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2" r:id="rId3"/>
    <p:sldId id="279" r:id="rId4"/>
    <p:sldId id="287" r:id="rId5"/>
    <p:sldId id="289" r:id="rId6"/>
    <p:sldId id="290" r:id="rId7"/>
    <p:sldId id="288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71" r:id="rId17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660066"/>
    <a:srgbClr val="006260"/>
    <a:srgbClr val="EFF5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91" d="100"/>
          <a:sy n="91" d="100"/>
        </p:scale>
        <p:origin x="121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09A9B-71B2-4D8D-AD24-DD0B25AFBF15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E9641-D4D8-40F3-8CF1-2813BF6915F5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927100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30BDD-BAC8-4768-8F09-62393B9592E6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F891E-EC70-4F4B-8FDC-2DE196C287DA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879301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599C7-1838-4847-93D0-04F0C67BFE04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1BB0A-8329-4BA1-A81A-9D6A148E5383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75402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AC123-240B-4F44-BC0C-7A3BFAB4D7BF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16FCF-F568-4047-8D27-37A954E76271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260122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F9AE0-B4C7-49DA-B8C1-AED5802DEFB6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1DD0-0239-499F-B085-9F0EBD552B4D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300899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6CF83-214C-4EB8-A14A-FE62A95B45B8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9837D-E030-4889-B473-22E387149446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998868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677F2-9478-42EB-BEB3-7B7A5B81E75C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DDB66-415C-43B0-A460-098A7AD9EB8B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041248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1BC77-B81C-419A-837F-D2D5BFA7B750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BB27C-922F-4F8A-ABE4-95612AAB323B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259583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7C515-91E8-4651-BEC6-5C7665B42BB5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57600-9EA8-479C-8BB5-53700B761D2F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811816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12C3B-E3A2-448C-B884-6BDAE364D6C5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787C6-660D-4C06-9C8C-D591C90A2CC6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830074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0B563-9684-4781-BAFF-0535678D18E7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36BC8-86C3-48BE-816F-117D471F58FD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79200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BY" smtClean="0"/>
              <a:t>Образец заголовка</a:t>
            </a:r>
            <a:endParaRPr lang="en-US" altLang="ru-BY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BY" smtClean="0"/>
              <a:t>Образец текста</a:t>
            </a:r>
          </a:p>
          <a:p>
            <a:pPr lvl="1"/>
            <a:r>
              <a:rPr lang="ru-RU" altLang="ru-BY" smtClean="0"/>
              <a:t>Второй уровень</a:t>
            </a:r>
          </a:p>
          <a:p>
            <a:pPr lvl="2"/>
            <a:r>
              <a:rPr lang="ru-RU" altLang="ru-BY" smtClean="0"/>
              <a:t>Третий уровень</a:t>
            </a:r>
          </a:p>
          <a:p>
            <a:pPr lvl="3"/>
            <a:r>
              <a:rPr lang="ru-RU" altLang="ru-BY" smtClean="0"/>
              <a:t>Четвертый уровень</a:t>
            </a:r>
          </a:p>
          <a:p>
            <a:pPr lvl="4"/>
            <a:r>
              <a:rPr lang="ru-RU" altLang="ru-BY" smtClean="0"/>
              <a:t>Пятый уровень</a:t>
            </a:r>
            <a:endParaRPr lang="en-US" altLang="ru-BY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FFD81F-675C-4C05-A688-EA3D8ACE86BA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E70DF19-61BC-420B-9660-28FB350B778E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873099" y="780571"/>
            <a:ext cx="7397802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pl-PL" altLang="ru-BY" sz="4000" b="1" dirty="0" smtClean="0">
                <a:latin typeface="Book Antiqua" pitchFamily="18" charset="0"/>
              </a:rPr>
              <a:t>3</a:t>
            </a:r>
            <a:r>
              <a:rPr lang="ru-RU" altLang="ru-BY" sz="4000" b="1" smtClean="0">
                <a:latin typeface="Book Antiqua" pitchFamily="18" charset="0"/>
              </a:rPr>
              <a:t>9</a:t>
            </a:r>
            <a:r>
              <a:rPr lang="es-ES" altLang="ru-BY" sz="4000" b="1" smtClean="0">
                <a:latin typeface="Book Antiqua" pitchFamily="18" charset="0"/>
              </a:rPr>
              <a:t>. </a:t>
            </a:r>
            <a:r>
              <a:rPr lang="es-ES" altLang="ru-BY" sz="4000" b="1" dirty="0" smtClean="0">
                <a:latin typeface="Book Antiqua" pitchFamily="18" charset="0"/>
              </a:rPr>
              <a:t>Compón </a:t>
            </a:r>
            <a:r>
              <a:rPr lang="es-ES" altLang="ru-BY" sz="4000" b="1" dirty="0">
                <a:latin typeface="Book Antiqua" pitchFamily="18" charset="0"/>
              </a:rPr>
              <a:t>las oraciones condicionales II según el modelo</a:t>
            </a:r>
            <a:r>
              <a:rPr lang="es-ES" altLang="ru-BY" sz="4000" b="1" dirty="0" smtClean="0">
                <a:latin typeface="Book Antiqua" pitchFamily="18" charset="0"/>
              </a:rPr>
              <a:t>.</a:t>
            </a:r>
            <a:r>
              <a:rPr lang="pl-PL" altLang="ru-BY" sz="4000" b="1" dirty="0" smtClean="0">
                <a:latin typeface="Book Antiqua" pitchFamily="18" charset="0"/>
              </a:rPr>
              <a:t> </a:t>
            </a:r>
            <a:r>
              <a:rPr lang="es-ES_tradnl" altLang="ru-BY" sz="4000" b="1" dirty="0" smtClean="0">
                <a:latin typeface="Book Antiqua" pitchFamily="18" charset="0"/>
              </a:rPr>
              <a:t>Tendrás 15 segundos para hacerlo. Después  verás la respuesta correcta. Un reloj marcará el tiempo.</a:t>
            </a:r>
            <a:endParaRPr lang="es-ES_tradnl" altLang="ru-BY" sz="40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6188" y="1"/>
            <a:ext cx="1917812" cy="191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29474" y="3416321"/>
            <a:ext cx="870655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Si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quisiera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que mi CV sea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adecuado,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buscaría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palabras clave (los términos más utilizados y buscados por la gente sobre un tema o sector) de mi perfil profesional y del sector en el que quiero trabajar…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0" y="1"/>
            <a:ext cx="765506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6a.</a:t>
            </a:r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	Querer que mi CV sea adecuado / buscar palabras clave (los términos más utilizados y buscados por la gente sobre un tema o sector) de mi perfil profesional y del sector en el que quiero </a:t>
            </a: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trabajar…</a:t>
            </a:r>
            <a:endParaRPr lang="es-ES" altLang="ru-BY" sz="36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91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6188" y="1"/>
            <a:ext cx="1917812" cy="191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29474" y="2955075"/>
            <a:ext cx="870655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Si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quisiera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que mi CV sea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adecuado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,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destacaría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también mis características profesionales que más encajan con la empresa a la que me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dirijo.</a:t>
            </a:r>
            <a:endParaRPr lang="es-ES" altLang="ru-BY" sz="36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0" y="1"/>
            <a:ext cx="7499407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6b.</a:t>
            </a:r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	Querer que mi CV sea adecuado / destacar también mis </a:t>
            </a: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características </a:t>
            </a:r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profesionales que más encajan con la empresa a la que me </a:t>
            </a: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dirijo.</a:t>
            </a:r>
            <a:endParaRPr lang="es-ES" altLang="ru-BY" sz="36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374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6188" y="1"/>
            <a:ext cx="1917812" cy="191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29473" y="2955075"/>
            <a:ext cx="879604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Si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presentara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el CV,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sería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lo ideal que sea breve, que ocupe una página, no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más.</a:t>
            </a:r>
            <a:endParaRPr lang="es-ES" altLang="ru-BY" sz="36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" y="1"/>
            <a:ext cx="722618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7.	Presentar el CV / ser lo ideal que sea breve, que ocupe una página, no </a:t>
            </a: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más.</a:t>
            </a:r>
            <a:endParaRPr lang="es-ES" altLang="ru-BY" sz="36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439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6188" y="1"/>
            <a:ext cx="1917812" cy="191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29473" y="2955075"/>
            <a:ext cx="879604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Si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escribiera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el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CV,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revisaría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varias veces el texto antes de entregarlo,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evitaría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faltas de ortografía o de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expresión.</a:t>
            </a:r>
            <a:endParaRPr lang="es-ES" altLang="ru-BY" sz="36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" y="1"/>
            <a:ext cx="722618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8.	Escribir el CV / revisar varias veces el texto antes de entregarlo, evitar faltas de ortografía o de expresión</a:t>
            </a:r>
          </a:p>
        </p:txBody>
      </p:sp>
    </p:spTree>
    <p:extLst>
      <p:ext uri="{BB962C8B-B14F-4D97-AF65-F5344CB8AC3E}">
        <p14:creationId xmlns:p14="http://schemas.microsoft.com/office/powerpoint/2010/main" val="306099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9226" y="1"/>
            <a:ext cx="1744773" cy="17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29473" y="3832238"/>
            <a:ext cx="879604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Si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me interesara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captar la atención del seleccionador de personal en los primeros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segundos,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estructuraría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bien el contenido,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dejaría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espacios en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blanco…</a:t>
            </a:r>
            <a:endParaRPr lang="es-ES" altLang="ru-BY" sz="36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" y="1"/>
            <a:ext cx="8027298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9.	Interesarme captar la atención del seleccionador de personal en los primeros segundos / estructurar bien el contenido, dejar espacios en blanco entre los distintos apartados </a:t>
            </a:r>
            <a:r>
              <a:rPr lang="es-ES" altLang="ru-BY" sz="3600" b="1" i="1" dirty="0" err="1" smtClean="0">
                <a:solidFill>
                  <a:srgbClr val="002060"/>
                </a:solidFill>
                <a:latin typeface="Book Antiqua" pitchFamily="18" charset="0"/>
              </a:rPr>
              <a:t>inclu</a:t>
            </a: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-yendo </a:t>
            </a:r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títulos, subtítulos y palabras en </a:t>
            </a: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negrita.</a:t>
            </a:r>
            <a:endParaRPr lang="es-ES" altLang="ru-BY" sz="36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65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6188" y="1"/>
            <a:ext cx="1917812" cy="191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29473" y="2955075"/>
            <a:ext cx="879604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Si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eligiera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colores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para el fondo del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CV,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utilizaría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el blanco o un tono claro, no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usaría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muchos colores diferentes en el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diseño.</a:t>
            </a:r>
            <a:endParaRPr lang="es-ES" altLang="ru-BY" sz="36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" y="1"/>
            <a:ext cx="722618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10.	Elegir colores para el fondo del CV/ utilizar el blanco o un tono claro, no usar muchos colores diferentes en el </a:t>
            </a: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diseño.</a:t>
            </a:r>
            <a:endParaRPr lang="es-ES" altLang="ru-BY" sz="36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95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54088" y="1706563"/>
            <a:ext cx="7235825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s-ES" altLang="ru-BY" sz="4400" b="1" dirty="0">
                <a:solidFill>
                  <a:srgbClr val="0000CC"/>
                </a:solidFill>
                <a:latin typeface="Book Antiqua" pitchFamily="18" charset="0"/>
              </a:rPr>
              <a:t>Por ahora es todo</a:t>
            </a:r>
            <a:r>
              <a:rPr lang="es-ES_tradnl" altLang="ru-BY" sz="4400" b="1" dirty="0">
                <a:solidFill>
                  <a:srgbClr val="0000CC"/>
                </a:solidFill>
                <a:latin typeface="Book Antiqua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9" presetID="34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7.40741E-7 L 0 -0.07222 " pathEditMode="relative" rAng="0" ptsTypes="AA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9867" y="247243"/>
            <a:ext cx="8195849" cy="292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1" hangingPunct="1"/>
            <a:r>
              <a:rPr lang="es-ES_tradnl" altLang="ru-BY" sz="4000" b="1" i="1" dirty="0" smtClean="0">
                <a:solidFill>
                  <a:srgbClr val="660066"/>
                </a:solidFill>
                <a:latin typeface="Book Antiqua" pitchFamily="18" charset="0"/>
              </a:rPr>
              <a:t>Modelo:</a:t>
            </a:r>
          </a:p>
          <a:p>
            <a:pPr eaLnBrk="1" hangingPunct="1"/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Deber poner una foto en el </a:t>
            </a: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es-ES" altLang="ru-BY" sz="3600" b="1" i="1" dirty="0" err="1" smtClean="0">
                <a:solidFill>
                  <a:srgbClr val="002060"/>
                </a:solidFill>
                <a:latin typeface="Book Antiqua" pitchFamily="18" charset="0"/>
              </a:rPr>
              <a:t>curriculum</a:t>
            </a: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(CV) / cuidarla mucho, hacer una buena fotografía, profesional, bien iluminada con una imagen seria. </a:t>
            </a:r>
            <a:endParaRPr lang="es-ES_tradnl" altLang="ru-BY" sz="36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1451" y="0"/>
            <a:ext cx="1982549" cy="1976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1883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Si </a:t>
            </a:r>
            <a:r>
              <a:rPr lang="es-ES" altLang="ru-BY" sz="3600" b="1" u="sng" dirty="0">
                <a:solidFill>
                  <a:srgbClr val="006260"/>
                </a:solidFill>
                <a:latin typeface="Book Antiqua" pitchFamily="18" charset="0"/>
              </a:rPr>
              <a:t>debiera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 poner una foto en el CV, la </a:t>
            </a:r>
            <a:r>
              <a:rPr lang="es-ES" altLang="ru-BY" sz="3600" b="1" u="sng" dirty="0">
                <a:solidFill>
                  <a:srgbClr val="006260"/>
                </a:solidFill>
                <a:latin typeface="Book Antiqua" pitchFamily="18" charset="0"/>
              </a:rPr>
              <a:t>cuidaría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 mucho, </a:t>
            </a:r>
            <a:r>
              <a:rPr lang="es-ES" altLang="ru-BY" sz="3600" b="1" u="sng" dirty="0">
                <a:solidFill>
                  <a:srgbClr val="006260"/>
                </a:solidFill>
                <a:latin typeface="Book Antiqua" pitchFamily="18" charset="0"/>
              </a:rPr>
              <a:t>haría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 una buena fotografía profesional con una imagen seria.</a:t>
            </a:r>
            <a:endParaRPr lang="es-ES" altLang="ru-BY" sz="3600" b="1" dirty="0" smtClean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6188" y="1"/>
            <a:ext cx="1917812" cy="191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008214"/>
            <a:ext cx="85185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Si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tuviera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que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poner mis datos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personales,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pondría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en el </a:t>
            </a:r>
            <a:b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</a:b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currículum mi nombre, apellidos </a:t>
            </a:r>
            <a:b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</a:b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y dirección de correo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electrónico.</a:t>
            </a:r>
            <a:endParaRPr lang="es-ES" altLang="ru-BY" sz="36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97104" y="1"/>
            <a:ext cx="808799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1.	Tener que poner mis datos personales / poner en el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currículum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mi nombre, apellidos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y </a:t>
            </a:r>
            <a:r>
              <a:rPr lang="es-ES" altLang="ru-BY" sz="4000" b="1" i="1" dirty="0">
                <a:solidFill>
                  <a:srgbClr val="002060"/>
                </a:solidFill>
                <a:latin typeface="Book Antiqua" pitchFamily="18" charset="0"/>
              </a:rPr>
              <a:t>dirección de correo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electrónico.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6188" y="218486"/>
            <a:ext cx="1917812" cy="191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008214"/>
            <a:ext cx="85185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Si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señalara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la experiencia,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daría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más visibilidad (utilizando negritas, por ejemplo) a la experiencia relacionada con el puesto que quiero conseguir…</a:t>
            </a:r>
            <a:endParaRPr lang="es-ES" altLang="ru-BY" sz="36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97104" y="1"/>
            <a:ext cx="808799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2a.</a:t>
            </a:r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	Señalar la </a:t>
            </a: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experiencia / </a:t>
            </a:r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dar más visibilidad (utilizando negritas, </a:t>
            </a: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por </a:t>
            </a:r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ejemplo) a la experiencia relacionada con el puesto que quiero </a:t>
            </a: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conseguir…</a:t>
            </a:r>
            <a:endParaRPr lang="es-ES" altLang="ru-BY" sz="36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75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6188" y="1"/>
            <a:ext cx="1917812" cy="191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008214"/>
            <a:ext cx="85185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Si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señalara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la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experiencia,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la escribiría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desde lo más reciente hasta lo más antiguo, empezando por los últimos trabajos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realizados…</a:t>
            </a:r>
            <a:endParaRPr lang="es-ES" altLang="ru-BY" sz="36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97103" y="1"/>
            <a:ext cx="7695527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2b.</a:t>
            </a:r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	Señalar la experiencia / </a:t>
            </a: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escribirla </a:t>
            </a:r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desde lo más reciente </a:t>
            </a: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hasta </a:t>
            </a:r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lo más antiguo, empezando por los últimos trabajos </a:t>
            </a: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realizados…</a:t>
            </a:r>
            <a:endParaRPr lang="es-ES" altLang="ru-BY" sz="36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55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6188" y="197997"/>
            <a:ext cx="1917812" cy="191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008214"/>
            <a:ext cx="85185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Si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señalara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la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experiencia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, no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omitiría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el período de desempleos o de empleos que nada tienen que ver con el campo en el que quiero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trabajar.</a:t>
            </a:r>
            <a:endParaRPr lang="es-ES" altLang="ru-BY" sz="36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80920" y="1"/>
            <a:ext cx="7873551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2c. Señalar </a:t>
            </a:r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la experiencia / no omitir el período de desempleos o de </a:t>
            </a: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empleos </a:t>
            </a:r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que nada tienen que ver </a:t>
            </a: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con </a:t>
            </a:r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el campo en el que quiero </a:t>
            </a: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trabajar.</a:t>
            </a:r>
            <a:endParaRPr lang="es-ES" altLang="ru-BY" sz="36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02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6188" y="1"/>
            <a:ext cx="1917812" cy="191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954205"/>
            <a:ext cx="85185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Si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debiera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llenar el apartado de la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formación,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incluiría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mis últimos estudios,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agregaría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la formación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complementaria…</a:t>
            </a:r>
            <a:endParaRPr lang="es-ES" altLang="ru-BY" sz="36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97103" y="1"/>
            <a:ext cx="8537099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3.	Deber llenar el apartado de la formación / incluir mis últimos </a:t>
            </a: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estudios</a:t>
            </a:r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, agregar la formación complementaria (como cursos online) especialmente relacionada con la oferta de trabajo, colocar mi nivel de conocimiento de otro idioma </a:t>
            </a:r>
          </a:p>
        </p:txBody>
      </p:sp>
    </p:spTree>
    <p:extLst>
      <p:ext uri="{BB962C8B-B14F-4D97-AF65-F5344CB8AC3E}">
        <p14:creationId xmlns:p14="http://schemas.microsoft.com/office/powerpoint/2010/main" val="348789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6188" y="1"/>
            <a:ext cx="1917812" cy="191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2392443"/>
            <a:ext cx="85185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4.	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Si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quisiera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que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mi CV sea atractivo y fácil de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leer,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escribiría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frases cortas,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sería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breve y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lacónico/a.</a:t>
            </a:r>
            <a:endParaRPr lang="es-ES" altLang="ru-BY" sz="36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499" y="1"/>
            <a:ext cx="712717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4.	Querer que mi CV sea atractivo y fácil de leer / escribir frases cortas, ser breve y </a:t>
            </a:r>
            <a:r>
              <a:rPr lang="es-ES" altLang="ru-BY" sz="3600" b="1" i="1" dirty="0" smtClean="0">
                <a:solidFill>
                  <a:srgbClr val="002060"/>
                </a:solidFill>
                <a:latin typeface="Book Antiqua" pitchFamily="18" charset="0"/>
              </a:rPr>
              <a:t>lacónico/a.</a:t>
            </a:r>
            <a:endParaRPr lang="es-ES" altLang="ru-BY" sz="36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557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6188" y="1"/>
            <a:ext cx="1917812" cy="191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29474" y="3416321"/>
            <a:ext cx="870655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Si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quisiera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que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mi CV sea bien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comprensible, no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emplearía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tecnicismos, ni palabras demasiado rebuscadas, </a:t>
            </a:r>
            <a:r>
              <a:rPr lang="es-ES" altLang="ru-BY" sz="3600" b="1" u="sng" dirty="0" smtClean="0">
                <a:solidFill>
                  <a:srgbClr val="006260"/>
                </a:solidFill>
                <a:latin typeface="Book Antiqua" pitchFamily="18" charset="0"/>
              </a:rPr>
              <a:t>usaría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 </a:t>
            </a:r>
            <a:r>
              <a:rPr lang="es-ES" altLang="ru-BY" sz="3600" b="1" dirty="0">
                <a:solidFill>
                  <a:srgbClr val="006260"/>
                </a:solidFill>
                <a:latin typeface="Book Antiqua" pitchFamily="18" charset="0"/>
              </a:rPr>
              <a:t>un lenguaje sencillo que cualquiera pueda </a:t>
            </a:r>
            <a:r>
              <a:rPr lang="es-ES" altLang="ru-BY" sz="3600" b="1" dirty="0" smtClean="0">
                <a:solidFill>
                  <a:srgbClr val="006260"/>
                </a:solidFill>
                <a:latin typeface="Book Antiqua" pitchFamily="18" charset="0"/>
              </a:rPr>
              <a:t>entender.</a:t>
            </a:r>
            <a:endParaRPr lang="es-ES" altLang="ru-BY" sz="36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0" y="1"/>
            <a:ext cx="7499407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3600" b="1" i="1" dirty="0">
                <a:solidFill>
                  <a:srgbClr val="002060"/>
                </a:solidFill>
                <a:latin typeface="Book Antiqua" pitchFamily="18" charset="0"/>
              </a:rPr>
              <a:t>5.	Querer que mi CV sea bien comprensible / no emplear tecnicismos, ni palabras demasiado rebuscadas, usar un lenguaje sencillo que cualquiera pueda entender</a:t>
            </a:r>
          </a:p>
        </p:txBody>
      </p:sp>
    </p:spTree>
    <p:extLst>
      <p:ext uri="{BB962C8B-B14F-4D97-AF65-F5344CB8AC3E}">
        <p14:creationId xmlns:p14="http://schemas.microsoft.com/office/powerpoint/2010/main" val="109767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272</TotalTime>
  <Words>404</Words>
  <Application>Microsoft Office PowerPoint</Application>
  <PresentationFormat>Экран (4:3)</PresentationFormat>
  <Paragraphs>31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Book Antiqua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Volga</cp:lastModifiedBy>
  <cp:revision>145</cp:revision>
  <dcterms:created xsi:type="dcterms:W3CDTF">2019-12-09T22:25:47Z</dcterms:created>
  <dcterms:modified xsi:type="dcterms:W3CDTF">2021-09-14T07:51:51Z</dcterms:modified>
</cp:coreProperties>
</file>